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F8A041-4F1B-4EFB-9DFC-4C7FD30548BC}">
  <a:tblStyle styleId="{F2F8A041-4F1B-4EFB-9DFC-4C7FD30548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books/NBK464187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books/NBK464187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fft.cbrc.jp/alignment/software/" TargetMode="External"/><Relationship Id="rId3" Type="http://schemas.openxmlformats.org/officeDocument/2006/relationships/hyperlink" Target="https://www.ncbi.nlm.nih.gov/pmc/articles/PMC135756/" TargetMode="External"/><Relationship Id="rId4" Type="http://schemas.openxmlformats.org/officeDocument/2006/relationships/hyperlink" Target="http://evomics.org/resources/software/bioinformatics-software/mafft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4f8f2f2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4f8f2f2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4f8f2f27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4f8f2f27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SIGMA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4f8f2f27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4f8f2f27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Where c_v(k) and c_p(k) are the correlations of volume component and polarity component, respectively, between two sequences.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Make notes for this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4f8f2f27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4f8f2f27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arrows represents transform pairs and asterick denotes complex conjugation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4f8f2f27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4f8f2f27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first graph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4f8f2f274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4f8f2f274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applied to nucleotide sequences by converting a sequence to a sequence of four-dimensional vectors whose components are the frequencies of A T G and C at each column </a:t>
            </a:r>
            <a:r>
              <a:rPr lang="en"/>
              <a:t>instead</a:t>
            </a:r>
            <a:r>
              <a:rPr lang="en"/>
              <a:t> of volume and polarity values.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4f8f2f274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4f8f2f274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4f8f2f274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4f8f2f27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path correlates to the optimal arrangement of homologous segments.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dynamic programming - high speed computer program applicable to large-scale problems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480c5fe6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480c5fe6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4f8f2f274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4f8f2f274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BCC0C3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Needleman–Wunsch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4b4f924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4b4f924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https://www.ncbi.nlm.nih.gov/books/NBK464187/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50ffe765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50ffe765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480c5fe6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480c5fe6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50ffe765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50ffe765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50ffe765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50ffe765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50ffe765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50ffe765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50ffe765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50ffe765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50ffe765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50ffe765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50ffe765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50ffe765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50ffe765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50ffe765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50ffe765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50ffe765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0ffe76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50ffe76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https://www.ncbi.nlm.nih.gov/books/NBK464187/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50ffe765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50ffe765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50ffe765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50ffe765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50ffe765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50ffe765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50ffe765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50ffe765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50ffe765a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50ffe765a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50ffe765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50ffe765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50ffe765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50ffe765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50ffe765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50ffe765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4b4f9249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4b4f9249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4b4f9249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4b4f9249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4b4f9249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4b4f924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480c5fe6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480c5fe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Involves p: probability of amino acid i and j being in sequence, the joint probability of i and j being aligned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and y: column numbers in the first and second profiles, respectively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G: gap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f: frequency of the subscripts (like </a:t>
            </a:r>
            <a:r>
              <a:rPr lang="en" sz="1250">
                <a:solidFill>
                  <a:schemeClr val="dk1"/>
                </a:solidFill>
              </a:rPr>
              <a:t>f</a:t>
            </a:r>
            <a:r>
              <a:rPr lang="en" sz="850">
                <a:solidFill>
                  <a:schemeClr val="dk1"/>
                </a:solidFill>
              </a:rPr>
              <a:t>xi</a:t>
            </a:r>
            <a:r>
              <a:rPr lang="en">
                <a:solidFill>
                  <a:schemeClr val="dk1"/>
                </a:solidFill>
              </a:rPr>
              <a:t> is the frequency of i in column x)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4b4f92499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4b4f92499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is change between same type of amino acid (A &lt;-&gt; G, C &lt;-&gt;T, transversion different type, A,G &lt;-&gt; C,T)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4b4f92499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4b4f9249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4b4f924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4b4f924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4DD0E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https://mafft.cbrc.jp/alignment/software/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4DD0E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https://www.ncbi.nlm.nih.gov/pmc/articles/PMC135756/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4DD0E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http://evomics.org/resources/software/bioinformatics-software/mafft/</a:t>
            </a:r>
            <a:r>
              <a:rPr lang="en" sz="1800">
                <a:solidFill>
                  <a:srgbClr val="ADADAD"/>
                </a:solidFill>
              </a:rPr>
              <a:t> 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https://www.youtube.com/results?search_query=explain+maffta+alignment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f8f2f27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4f8f2f27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Relationship Id="rId4" Type="http://schemas.openxmlformats.org/officeDocument/2006/relationships/image" Target="../media/image3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ncbi.nlm.nih.gov/books/NBK464187/" TargetMode="External"/><Relationship Id="rId4" Type="http://schemas.openxmlformats.org/officeDocument/2006/relationships/hyperlink" Target="https://www.ncbi.nlm.nih.gov/pmc/articles/PMC390337/pdf/gkh340.pdf" TargetMode="External"/><Relationship Id="rId5" Type="http://schemas.openxmlformats.org/officeDocument/2006/relationships/hyperlink" Target="https://bmcbioinformatics.biomedcentral.com/track/pdf/10.1186/1471-2105-5-113.pdf" TargetMode="External"/><Relationship Id="rId6" Type="http://schemas.openxmlformats.org/officeDocument/2006/relationships/hyperlink" Target="http://evomics.org/resources/software/bioinformatics-software/mafft/" TargetMode="External"/><Relationship Id="rId7" Type="http://schemas.openxmlformats.org/officeDocument/2006/relationships/hyperlink" Target="https://www.ncbi.nlm.nih.gov/pmc/articles/PMC135756/pdf/gkf436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 1: Alignments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Anush Niranjan, Catherine Nguyen, and Jason Ellstrom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Fourier Transform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Fast Fourier Transform</a:t>
            </a:r>
            <a:r>
              <a:rPr lang="en"/>
              <a:t>: An amino acid sequence is converted to a sequence composed of volume and polarity values of each amino acid residue.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i="1" lang="en"/>
              <a:t>volume</a:t>
            </a:r>
            <a:r>
              <a:rPr lang="en"/>
              <a:t> and </a:t>
            </a:r>
            <a:r>
              <a:rPr i="1" lang="en"/>
              <a:t>polarity</a:t>
            </a:r>
            <a:r>
              <a:rPr lang="en"/>
              <a:t> values?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frequency of amino acid substitutions strongly depends on the difference of physico-chemical properties.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Substitutions between physio-chemically similar amino acids tend to preserve the structure of proteins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Fourier Transform Cont.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42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there be an amino acid </a:t>
            </a:r>
            <a:r>
              <a:rPr b="1" i="1" lang="en"/>
              <a:t>a</a:t>
            </a:r>
            <a:r>
              <a:rPr lang="en"/>
              <a:t>, which is assigned to a vector whose components are the volume value </a:t>
            </a:r>
            <a:r>
              <a:rPr b="1" lang="en"/>
              <a:t>v(</a:t>
            </a:r>
            <a:r>
              <a:rPr b="1" i="1" lang="en"/>
              <a:t>a</a:t>
            </a:r>
            <a:r>
              <a:rPr b="1" lang="en"/>
              <a:t>)</a:t>
            </a:r>
            <a:r>
              <a:rPr lang="en"/>
              <a:t> and </a:t>
            </a:r>
            <a:r>
              <a:rPr lang="en"/>
              <a:t>polarity</a:t>
            </a:r>
            <a:r>
              <a:rPr lang="en"/>
              <a:t> value </a:t>
            </a:r>
            <a:r>
              <a:rPr b="1" lang="en"/>
              <a:t>p(</a:t>
            </a:r>
            <a:r>
              <a:rPr b="1" i="1" lang="en"/>
              <a:t>a</a:t>
            </a:r>
            <a:r>
              <a:rPr b="1" lang="en"/>
              <a:t>)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Normalized forms of these values: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Volume: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Polarity: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Where overbar denotes the average over 20 amino acids and </a:t>
            </a:r>
            <a:r>
              <a:rPr lang="en"/>
              <a:t>σ notes standard deviations.</a:t>
            </a:r>
            <a:endParaRPr/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313" y="3212625"/>
            <a:ext cx="27336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38" y="2322288"/>
            <a:ext cx="26384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Fourier Transform Cont.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4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correlation value c(k) represents the degree of similarity between two amino acid sequences with the positional lag of k siltes.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Correlation of Volume Component			Correlation of Polarity Component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963" y="2032300"/>
            <a:ext cx="3780075" cy="4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17313"/>
            <a:ext cx="3771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563" y="3117313"/>
            <a:ext cx="385762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Fourier Transform Cont.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43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</a:t>
            </a:r>
            <a:r>
              <a:rPr lang="en"/>
              <a:t>ering N ≅ M,  FFT </a:t>
            </a:r>
            <a:r>
              <a:rPr lang="en"/>
              <a:t>reduces the CPU time of this calculation from O(N^2) to O(N log N).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same calculations can be done for the polarity component.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75" y="2147888"/>
            <a:ext cx="16192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375" y="3287725"/>
            <a:ext cx="26955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1400500" y="2371650"/>
            <a:ext cx="20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Fourier Transform: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1400500" y="3284725"/>
            <a:ext cx="20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Fourier Transformed Correlationsion Result: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Fast Fourier Transform Cont. - Finding Homologous Segments</a:t>
            </a:r>
            <a:endParaRPr sz="2220"/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13" y="1833550"/>
            <a:ext cx="26955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700" y="1304875"/>
            <a:ext cx="48006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509200" y="3614725"/>
            <a:ext cx="31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Figure 2. Result of FFT Analysis [5]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4446900" y="3657650"/>
            <a:ext cx="397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Figure 3. Sliding Window Analysis and Positions of Homologous Blocks are Determined [5]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78"/>
              <a:t>Fast Fourier Transform Cont. - Extending to Group-to-Group Alignments</a:t>
            </a:r>
            <a:endParaRPr sz="2320"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4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previous procedures can be extended to a group-to-group alignment by replacing the normalized volume value v_1(n) from the previous correlation functions.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688" y="2343150"/>
            <a:ext cx="29051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813" y="2352675"/>
            <a:ext cx="29622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33"/>
              <a:t>Fast Fourier Transform Cont. - Applicable to Nucleotides</a:t>
            </a:r>
            <a:endParaRPr sz="3355"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Fast Fourier Transform is also applicable to nucleotide sequences using the nucleotide bases (A, T, G, and C) instead of volume and polarity values.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correlation between two nucleotide sequences would be as follows: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500" y="3091325"/>
            <a:ext cx="399097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Homology Matrix</a:t>
            </a:r>
            <a:endParaRPr sz="2420"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6336525" y="1152475"/>
            <a:ext cx="249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By applying the standard dynamic programming to the matrix, the optimal path is obtained.</a:t>
            </a:r>
            <a:endParaRPr/>
          </a:p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2850"/>
            <a:ext cx="581025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744075" y="4332275"/>
            <a:ext cx="494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Figure 4: (A) Segment-Level Dynamic Programming; (B) Reducing the Area for DP on a Homology Matrix [5]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Scoring System - Scoring System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increase the efficiency of alignment, the scoring system was modified from the Needleman-Wunsch algorithm.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Adopted a normalized similarity matrix M_ab (where a and b are amino acids) that have both positive and negative values.</a:t>
            </a:r>
            <a:endParaRPr/>
          </a:p>
        </p:txBody>
      </p:sp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38" y="3165800"/>
            <a:ext cx="477567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550" y="4003750"/>
            <a:ext cx="1732200" cy="3214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457875" y="3162500"/>
            <a:ext cx="24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Similarity Matrix Calculation: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500" y="3985105"/>
            <a:ext cx="2124075" cy="358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457872" y="3964363"/>
            <a:ext cx="31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Average Value Calculations: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Scoring System - Gap Penalty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 system was designed to allow for large gaps.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simpler gap penalty formulation allows CPU time to be considerably reduced while maintaining the accuracy of resulting alignments as comparable with other existing scoring systems.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50" y="3136400"/>
            <a:ext cx="3625525" cy="4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488" y="2638225"/>
            <a:ext cx="401002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1788413" y="3590650"/>
            <a:ext cx="1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Gap Penalties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4867012" y="4568875"/>
            <a:ext cx="3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Gap Start and Gap End Penalty Calculations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alignment?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Sequence alignment a powerful method to compare and detect related DNA, RNA, or protein sequences.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is used to capture various facts and relationships about the aligned sequences.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case: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hylogenetic trees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eveloping homology models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Identifying sequence similarity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4086538" y="2937450"/>
            <a:ext cx="971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150" y="2508850"/>
            <a:ext cx="2620263" cy="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4534" r="0" t="0"/>
          <a:stretch/>
        </p:blipFill>
        <p:spPr>
          <a:xfrm>
            <a:off x="5068525" y="2508850"/>
            <a:ext cx="2801050" cy="8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765250" y="2108650"/>
            <a:ext cx="19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Unaligned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495850" y="2108650"/>
            <a:ext cx="19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Aligned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Significantly faster than other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High accuracy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modified for speed/accuracy tradeoffs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Relatively high spatial complexity</a:t>
            </a:r>
            <a:endParaRPr/>
          </a:p>
        </p:txBody>
      </p:sp>
      <p:sp>
        <p:nvSpPr>
          <p:cNvPr id="225" name="Google Shape;22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MAFFT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Reduced CPU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Maintains accuracy as compared to other accurate algorithms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Works best with long sequences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Other algorithms/techniques can probably outperform MAFFT when aligning smaller sequences.</a:t>
            </a:r>
            <a:endParaRPr/>
          </a:p>
        </p:txBody>
      </p:sp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Muscle/</a:t>
            </a:r>
            <a:r>
              <a:rPr lang="en" sz="3600"/>
              <a:t>MAFFT Alignment Walkthrough</a:t>
            </a:r>
            <a:endParaRPr/>
          </a:p>
        </p:txBody>
      </p:sp>
      <p:sp>
        <p:nvSpPr>
          <p:cNvPr id="232" name="Google Shape;232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https://github.com/catwinguy/ECES450650-Tutorial1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CIPRES</a:t>
            </a:r>
            <a:endParaRPr/>
          </a:p>
        </p:txBody>
      </p:sp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450" y="1235850"/>
            <a:ext cx="694722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/>
        </p:nvSpPr>
        <p:spPr>
          <a:xfrm>
            <a:off x="311700" y="835650"/>
            <a:ext cx="46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https://www.phylo.org/portal2/login!input.action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Folder</a:t>
            </a:r>
            <a:endParaRPr/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86477" cy="334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5"/>
          <p:cNvCxnSpPr/>
          <p:nvPr/>
        </p:nvCxnSpPr>
        <p:spPr>
          <a:xfrm rot="10800000">
            <a:off x="3363700" y="2533700"/>
            <a:ext cx="696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35"/>
          <p:cNvSpPr/>
          <p:nvPr/>
        </p:nvSpPr>
        <p:spPr>
          <a:xfrm>
            <a:off x="297225" y="2022600"/>
            <a:ext cx="1554900" cy="63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4222825" y="2414075"/>
            <a:ext cx="304500" cy="30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373500" y="2688225"/>
            <a:ext cx="304500" cy="30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Sequence Data</a:t>
            </a:r>
            <a:endParaRPr/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50" y="1017725"/>
            <a:ext cx="807959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/>
          <p:nvPr/>
        </p:nvSpPr>
        <p:spPr>
          <a:xfrm>
            <a:off x="1134550" y="1837750"/>
            <a:ext cx="609000" cy="19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36"/>
          <p:cNvCxnSpPr>
            <a:endCxn id="259" idx="3"/>
          </p:cNvCxnSpPr>
          <p:nvPr/>
        </p:nvCxnSpPr>
        <p:spPr>
          <a:xfrm flipH="1">
            <a:off x="1743550" y="1544050"/>
            <a:ext cx="423900" cy="39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36"/>
          <p:cNvSpPr/>
          <p:nvPr/>
        </p:nvSpPr>
        <p:spPr>
          <a:xfrm>
            <a:off x="1917625" y="1187600"/>
            <a:ext cx="304500" cy="30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62" name="Google Shape;262;p36"/>
          <p:cNvCxnSpPr/>
          <p:nvPr/>
        </p:nvCxnSpPr>
        <p:spPr>
          <a:xfrm flipH="1">
            <a:off x="3233450" y="2316200"/>
            <a:ext cx="641400" cy="1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6"/>
          <p:cNvSpPr/>
          <p:nvPr/>
        </p:nvSpPr>
        <p:spPr>
          <a:xfrm>
            <a:off x="3973025" y="2169350"/>
            <a:ext cx="304500" cy="30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2450325" y="3371000"/>
            <a:ext cx="5719800" cy="304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8301125" y="3371000"/>
            <a:ext cx="304500" cy="30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New Task</a:t>
            </a:r>
            <a:endParaRPr/>
          </a:p>
        </p:txBody>
      </p:sp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700" y="1083125"/>
            <a:ext cx="639659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/>
          <p:nvPr/>
        </p:nvSpPr>
        <p:spPr>
          <a:xfrm>
            <a:off x="1710875" y="1718125"/>
            <a:ext cx="554700" cy="15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7"/>
          <p:cNvSpPr/>
          <p:nvPr/>
        </p:nvSpPr>
        <p:spPr>
          <a:xfrm>
            <a:off x="1835975" y="1935600"/>
            <a:ext cx="304500" cy="30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2733050" y="3381875"/>
            <a:ext cx="4806300" cy="101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/>
          <p:nvPr/>
        </p:nvSpPr>
        <p:spPr>
          <a:xfrm>
            <a:off x="2733050" y="2400374"/>
            <a:ext cx="870000" cy="30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/>
          <p:nvPr/>
        </p:nvSpPr>
        <p:spPr>
          <a:xfrm>
            <a:off x="4315425" y="2400363"/>
            <a:ext cx="304500" cy="30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78" name="Google Shape;278;p37"/>
          <p:cNvCxnSpPr/>
          <p:nvPr/>
        </p:nvCxnSpPr>
        <p:spPr>
          <a:xfrm flipH="1">
            <a:off x="3603050" y="2547225"/>
            <a:ext cx="641400" cy="1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a Task</a:t>
            </a:r>
            <a:endParaRPr/>
          </a:p>
        </p:txBody>
      </p:sp>
      <p:sp>
        <p:nvSpPr>
          <p:cNvPr id="284" name="Google Shape;28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600" y="1148375"/>
            <a:ext cx="729251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/>
          <p:nvPr/>
        </p:nvSpPr>
        <p:spPr>
          <a:xfrm>
            <a:off x="3628575" y="3031075"/>
            <a:ext cx="1000500" cy="39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8"/>
          <p:cNvSpPr/>
          <p:nvPr/>
        </p:nvSpPr>
        <p:spPr>
          <a:xfrm>
            <a:off x="5400963" y="3031063"/>
            <a:ext cx="304500" cy="30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88" name="Google Shape;288;p38"/>
          <p:cNvCxnSpPr/>
          <p:nvPr/>
        </p:nvCxnSpPr>
        <p:spPr>
          <a:xfrm flipH="1">
            <a:off x="4629063" y="3177925"/>
            <a:ext cx="641400" cy="1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Sequence Data</a:t>
            </a:r>
            <a:endParaRPr/>
          </a:p>
        </p:txBody>
      </p:sp>
      <p:sp>
        <p:nvSpPr>
          <p:cNvPr id="294" name="Google Shape;29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63" y="1235375"/>
            <a:ext cx="8046067" cy="334069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/>
          <p:nvPr/>
        </p:nvSpPr>
        <p:spPr>
          <a:xfrm>
            <a:off x="601700" y="3262250"/>
            <a:ext cx="7870800" cy="80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a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600" y="1148375"/>
            <a:ext cx="729251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/>
          <p:nvPr/>
        </p:nvSpPr>
        <p:spPr>
          <a:xfrm>
            <a:off x="3617700" y="3379075"/>
            <a:ext cx="789900" cy="30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0"/>
          <p:cNvSpPr/>
          <p:nvPr/>
        </p:nvSpPr>
        <p:spPr>
          <a:xfrm>
            <a:off x="5390088" y="3379063"/>
            <a:ext cx="304500" cy="304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9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06" name="Google Shape;306;p40"/>
          <p:cNvCxnSpPr/>
          <p:nvPr/>
        </p:nvCxnSpPr>
        <p:spPr>
          <a:xfrm flipH="1">
            <a:off x="4618188" y="3525925"/>
            <a:ext cx="641400" cy="1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Tool</a:t>
            </a:r>
            <a:endParaRPr/>
          </a:p>
        </p:txBody>
      </p:sp>
      <p:sp>
        <p:nvSpPr>
          <p:cNvPr id="312" name="Google Shape;31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0579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/>
          <p:nvPr/>
        </p:nvSpPr>
        <p:spPr>
          <a:xfrm>
            <a:off x="253725" y="1217900"/>
            <a:ext cx="8340600" cy="32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1"/>
          <p:cNvSpPr/>
          <p:nvPr/>
        </p:nvSpPr>
        <p:spPr>
          <a:xfrm>
            <a:off x="253725" y="3849625"/>
            <a:ext cx="8340600" cy="32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Multi Sequence Alignment?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996300" y="1161400"/>
            <a:ext cx="22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Unaligned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59231" l="0" r="67749" t="0"/>
          <a:stretch/>
        </p:blipFill>
        <p:spPr>
          <a:xfrm>
            <a:off x="65400" y="1705275"/>
            <a:ext cx="3971400" cy="17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60984" l="0" r="54176" t="0"/>
          <a:stretch/>
        </p:blipFill>
        <p:spPr>
          <a:xfrm>
            <a:off x="4143300" y="1705275"/>
            <a:ext cx="4957200" cy="17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480100" y="1226425"/>
            <a:ext cx="22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Muscle Aligned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75475" y="3697225"/>
            <a:ext cx="650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16S for Haemophilus influenzae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39 Sequences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a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600" y="1148375"/>
            <a:ext cx="729251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/>
          <p:nvPr/>
        </p:nvSpPr>
        <p:spPr>
          <a:xfrm>
            <a:off x="3661200" y="3683575"/>
            <a:ext cx="910800" cy="30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5411850" y="3545000"/>
            <a:ext cx="485700" cy="443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10</a:t>
            </a:r>
            <a:endParaRPr b="1" sz="1100">
              <a:solidFill>
                <a:schemeClr val="dk1"/>
              </a:solidFill>
            </a:endParaRPr>
          </a:p>
        </p:txBody>
      </p:sp>
      <p:cxnSp>
        <p:nvCxnSpPr>
          <p:cNvPr id="325" name="Google Shape;325;p42"/>
          <p:cNvCxnSpPr/>
          <p:nvPr/>
        </p:nvCxnSpPr>
        <p:spPr>
          <a:xfrm flipH="1">
            <a:off x="4639938" y="3830425"/>
            <a:ext cx="641400" cy="1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Parameters for MAFFT</a:t>
            </a:r>
            <a:endParaRPr/>
          </a:p>
        </p:txBody>
      </p:sp>
      <p:sp>
        <p:nvSpPr>
          <p:cNvPr id="331" name="Google Shape;33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1482325"/>
            <a:ext cx="8167659" cy="3574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43"/>
          <p:cNvCxnSpPr/>
          <p:nvPr/>
        </p:nvCxnSpPr>
        <p:spPr>
          <a:xfrm rot="10800000">
            <a:off x="3864000" y="4175700"/>
            <a:ext cx="532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43"/>
          <p:cNvCxnSpPr/>
          <p:nvPr/>
        </p:nvCxnSpPr>
        <p:spPr>
          <a:xfrm rot="10800000">
            <a:off x="2385250" y="4393350"/>
            <a:ext cx="532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3"/>
          <p:cNvSpPr txBox="1"/>
          <p:nvPr/>
        </p:nvSpPr>
        <p:spPr>
          <a:xfrm>
            <a:off x="4516425" y="3975600"/>
            <a:ext cx="15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to run</a:t>
            </a:r>
            <a:endParaRPr/>
          </a:p>
        </p:txBody>
      </p:sp>
      <p:sp>
        <p:nvSpPr>
          <p:cNvPr id="336" name="Google Shape;336;p43"/>
          <p:cNvSpPr txBox="1"/>
          <p:nvPr/>
        </p:nvSpPr>
        <p:spPr>
          <a:xfrm>
            <a:off x="2918050" y="4193250"/>
            <a:ext cx="15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to run</a:t>
            </a:r>
            <a:endParaRPr/>
          </a:p>
        </p:txBody>
      </p:sp>
      <p:sp>
        <p:nvSpPr>
          <p:cNvPr id="337" name="Google Shape;337;p43"/>
          <p:cNvSpPr txBox="1"/>
          <p:nvPr/>
        </p:nvSpPr>
        <p:spPr>
          <a:xfrm>
            <a:off x="311700" y="967800"/>
            <a:ext cx="761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51 Parameters preset for MAFFT except for the two mention below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Parameters for Muscle</a:t>
            </a:r>
            <a:endParaRPr/>
          </a:p>
        </p:txBody>
      </p:sp>
      <p:sp>
        <p:nvSpPr>
          <p:cNvPr id="343" name="Google Shape;34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3925"/>
            <a:ext cx="6260237" cy="26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4"/>
          <p:cNvSpPr txBox="1"/>
          <p:nvPr/>
        </p:nvSpPr>
        <p:spPr>
          <a:xfrm>
            <a:off x="311700" y="1381025"/>
            <a:ext cx="434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47 Parameters preset for Muscle algorithm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Output for MAFFT </a:t>
            </a:r>
            <a:endParaRPr/>
          </a:p>
        </p:txBody>
      </p:sp>
      <p:sp>
        <p:nvSpPr>
          <p:cNvPr id="351" name="Google Shape;35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300" y="1017725"/>
            <a:ext cx="580238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/>
          <p:nvPr/>
        </p:nvSpPr>
        <p:spPr>
          <a:xfrm>
            <a:off x="1634750" y="4523675"/>
            <a:ext cx="5491500" cy="25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Unaligned multi-sequence</a:t>
            </a:r>
            <a:endParaRPr/>
          </a:p>
        </p:txBody>
      </p:sp>
      <p:sp>
        <p:nvSpPr>
          <p:cNvPr id="359" name="Google Shape;35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46"/>
          <p:cNvPicPr preferRelativeResize="0"/>
          <p:nvPr/>
        </p:nvPicPr>
        <p:blipFill rotWithShape="1">
          <a:blip r:embed="rId3">
            <a:alphaModFix/>
          </a:blip>
          <a:srcRect b="6733" l="0" r="0" t="0"/>
          <a:stretch/>
        </p:blipFill>
        <p:spPr>
          <a:xfrm>
            <a:off x="152400" y="1170125"/>
            <a:ext cx="8839200" cy="28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6"/>
          <p:cNvSpPr txBox="1"/>
          <p:nvPr/>
        </p:nvSpPr>
        <p:spPr>
          <a:xfrm>
            <a:off x="152400" y="4164975"/>
            <a:ext cx="3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</a:t>
            </a:r>
            <a:r>
              <a:rPr lang="en">
                <a:solidFill>
                  <a:schemeClr val="dk1"/>
                </a:solidFill>
              </a:rPr>
              <a:t>Visualized using JalView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MAFFT Output</a:t>
            </a:r>
            <a:endParaRPr/>
          </a:p>
        </p:txBody>
      </p:sp>
      <p:sp>
        <p:nvSpPr>
          <p:cNvPr id="367" name="Google Shape;36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47"/>
          <p:cNvPicPr preferRelativeResize="0"/>
          <p:nvPr/>
        </p:nvPicPr>
        <p:blipFill rotWithShape="1">
          <a:blip r:embed="rId3">
            <a:alphaModFix/>
          </a:blip>
          <a:srcRect b="6733" l="0" r="0" t="0"/>
          <a:stretch/>
        </p:blipFill>
        <p:spPr>
          <a:xfrm>
            <a:off x="152400" y="1170125"/>
            <a:ext cx="8839200" cy="28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 rotWithShape="1">
          <a:blip r:embed="rId4">
            <a:alphaModFix/>
          </a:blip>
          <a:srcRect b="6994" l="0" r="0" t="0"/>
          <a:stretch/>
        </p:blipFill>
        <p:spPr>
          <a:xfrm>
            <a:off x="152400" y="1170125"/>
            <a:ext cx="8972362" cy="28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Muscle Output</a:t>
            </a:r>
            <a:endParaRPr/>
          </a:p>
        </p:txBody>
      </p:sp>
      <p:sp>
        <p:nvSpPr>
          <p:cNvPr id="375" name="Google Shape;37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48"/>
          <p:cNvPicPr preferRelativeResize="0"/>
          <p:nvPr/>
        </p:nvPicPr>
        <p:blipFill rotWithShape="1">
          <a:blip r:embed="rId3">
            <a:alphaModFix/>
          </a:blip>
          <a:srcRect b="7851" l="0" r="0" t="0"/>
          <a:stretch/>
        </p:blipFill>
        <p:spPr>
          <a:xfrm>
            <a:off x="171650" y="1129113"/>
            <a:ext cx="8972350" cy="288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for MAFFT and Muscle </a:t>
            </a:r>
            <a:r>
              <a:rPr lang="en"/>
              <a:t>alignment</a:t>
            </a:r>
            <a:endParaRPr/>
          </a:p>
        </p:txBody>
      </p:sp>
      <p:sp>
        <p:nvSpPr>
          <p:cNvPr id="382" name="Google Shape;38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look at the </a:t>
            </a:r>
            <a:r>
              <a:rPr b="1" lang="en">
                <a:solidFill>
                  <a:schemeClr val="dk1"/>
                </a:solidFill>
              </a:rPr>
              <a:t>S</a:t>
            </a:r>
            <a:r>
              <a:rPr b="1" lang="en">
                <a:solidFill>
                  <a:schemeClr val="dk1"/>
                </a:solidFill>
              </a:rPr>
              <a:t>tart </a:t>
            </a:r>
            <a:r>
              <a:rPr lang="en">
                <a:solidFill>
                  <a:schemeClr val="dk1"/>
                </a:solidFill>
              </a:rPr>
              <a:t>and</a:t>
            </a:r>
            <a:r>
              <a:rPr b="1" lang="en">
                <a:solidFill>
                  <a:schemeClr val="dk1"/>
                </a:solidFill>
              </a:rPr>
              <a:t> Done </a:t>
            </a:r>
            <a:r>
              <a:rPr lang="en">
                <a:solidFill>
                  <a:schemeClr val="dk1"/>
                </a:solidFill>
              </a:rPr>
              <a:t>files for runtime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" name="Google Shape;38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84" name="Google Shape;384;p4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{F2F8A041-4F1B-4EFB-9DFC-4C7FD30548BC}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Algorithm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Runtime (secs)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Cores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MAFFT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5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8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Muscle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7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90" name="Google Shape;390;p50"/>
          <p:cNvSpPr txBox="1"/>
          <p:nvPr>
            <p:ph idx="1" type="body"/>
          </p:nvPr>
        </p:nvSpPr>
        <p:spPr>
          <a:xfrm>
            <a:off x="311700" y="1152475"/>
            <a:ext cx="586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[1]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https://www.ncbi.nlm.nih.gov/books/NBK464187/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[2]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https://www.ncbi.nlm.nih.gov/pmc/articles/PMC390337/pdf/gkh340.pdf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[3]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https://bmcbioinformatics.biomedcentral.com/track/pdf/10.1186/1471-2105-5-113.pdf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[4]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http://evomics.org/resources/software/bioinformatics-software/mafft/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[5]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https://www.ncbi.nlm.nih.gov/pmc/articles/PMC135756/pdf/gkf436.pdf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1" name="Google Shape;39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97" name="Google Shape;39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MUSCLE Alignment? [2, 3]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Sequence Comparison by Log-Expectation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Three-stage process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Draft Progressive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Improved Progressive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Refinement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stage has multiple steps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300" y="1585575"/>
            <a:ext cx="4676862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928775" y="4663275"/>
            <a:ext cx="347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Figure 1: Flow map of MUSCLE alignment algorithm [2] </a:t>
            </a:r>
            <a:endParaRPr sz="1000"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MUSCLE Stage 1: Draft Progressive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Speed &gt; Accuracy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i="1" lang="en"/>
              <a:t>K</a:t>
            </a:r>
            <a:r>
              <a:rPr lang="en"/>
              <a:t>-</a:t>
            </a:r>
            <a:r>
              <a:rPr lang="en"/>
              <a:t>mer distance calculated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Looks at subsequences of length </a:t>
            </a:r>
            <a:r>
              <a:rPr i="1" lang="en"/>
              <a:t>k</a:t>
            </a:r>
            <a:r>
              <a:rPr lang="en"/>
              <a:t> in each input sequence pair to calculate distance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Outputs distance matrix D1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D1 is clustered via unweighted pair group method with arithmetic mean (UPGMA)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Iterative method that groups together sequences based on distances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New distance matrix is created using means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Outputs binary tree TREE1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TREE1 is aligned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Process starts at generating profile at leaves and goes from child to parent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Uses Log Expectation method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LExy = (1 - fxG) (1 - fyG) log(sumi(sumj(fxi*fyj*pij/(pi*pj)))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Pairwise alignment of child profiles used to generate profile for parent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Outputs multiple alignment MSA1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MUSCLE Stage 2: Improved Progressive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Greater focus on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Kimura distance calculated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Looks at number of transitions and transversions in each input pair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Outputs distance matrix D2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D2 clustered by UPGMA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as in last stage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Outputs binary tree TREE2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TREE2 is aligned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to last stage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look at branching orders that differ compared to TREE1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Outputs MSA2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Stage can be iterated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 can also be halted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MUSCLE Stage 3: Refinement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edge in TREE2 is selected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 edge to generate two subtrees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Edges are selected starting at the farthest away to the root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profiles created for each tree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Profiles are realigned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same method as previous alignments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score of new alignment is better, keep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iterated until stopping condition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edges being visited without a change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Convergence in the changes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User-defined max iterations</a:t>
            </a:r>
            <a:endParaRPr/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MAFFT alignment?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MAFFT stands for </a:t>
            </a:r>
            <a:r>
              <a:rPr b="1" lang="en"/>
              <a:t>M</a:t>
            </a:r>
            <a:r>
              <a:rPr lang="en"/>
              <a:t>ultiple </a:t>
            </a:r>
            <a:r>
              <a:rPr b="1" lang="en"/>
              <a:t>A</a:t>
            </a:r>
            <a:r>
              <a:rPr lang="en"/>
              <a:t>lignment with </a:t>
            </a:r>
            <a:r>
              <a:rPr b="1" lang="en"/>
              <a:t>F</a:t>
            </a:r>
            <a:r>
              <a:rPr lang="en"/>
              <a:t>ast </a:t>
            </a:r>
            <a:r>
              <a:rPr b="1" lang="en"/>
              <a:t>F</a:t>
            </a:r>
            <a:r>
              <a:rPr lang="en"/>
              <a:t>ourier </a:t>
            </a:r>
            <a:r>
              <a:rPr b="1" lang="en"/>
              <a:t>T</a:t>
            </a:r>
            <a:r>
              <a:rPr lang="en"/>
              <a:t>ransform.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By utilizing the fast fourier </a:t>
            </a:r>
            <a:r>
              <a:rPr lang="en"/>
              <a:t>transform</a:t>
            </a:r>
            <a:r>
              <a:rPr lang="en"/>
              <a:t>, MAFFT aims to optimize protein and nucleotide </a:t>
            </a:r>
            <a:r>
              <a:rPr lang="en"/>
              <a:t>alignments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MAFFT is very useful for hard-to-align sequences such as those that contain large gaps.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Example: rRNA sequences containing variable loop regions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novel techniques does MAFFT use?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Fast Fourier Transform (FFT)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It is the technique used to rapidly identify homologous regions.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Simplified Scoring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Performs well at reducing CPU time and increase accuracy of alignments especially for: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Sequence that have large insertions or extensions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Distantly related sequences of similar length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